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76" r:id="rId4"/>
    <p:sldId id="277" r:id="rId5"/>
    <p:sldId id="283" r:id="rId6"/>
    <p:sldId id="284" r:id="rId7"/>
    <p:sldId id="287" r:id="rId8"/>
    <p:sldId id="272" r:id="rId9"/>
    <p:sldId id="282" r:id="rId10"/>
    <p:sldId id="288" r:id="rId11"/>
    <p:sldId id="289" r:id="rId12"/>
    <p:sldId id="257" r:id="rId13"/>
    <p:sldId id="286" r:id="rId14"/>
    <p:sldId id="275" r:id="rId1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36" autoAdjust="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D95B3263-0DBD-465E-AB89-FA4BE1E07C14}" type="datetimeFigureOut">
              <a:rPr lang="sl-SI" smtClean="0"/>
              <a:t>5. 06. 2020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303161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95B3263-0DBD-465E-AB89-FA4BE1E07C14}" type="datetimeFigureOut">
              <a:rPr lang="sl-SI" smtClean="0"/>
              <a:t>5. 06. 2020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265173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95B3263-0DBD-465E-AB89-FA4BE1E07C14}" type="datetimeFigureOut">
              <a:rPr lang="sl-SI" smtClean="0"/>
              <a:t>5. 06. 2020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111763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95B3263-0DBD-465E-AB89-FA4BE1E07C14}" type="datetimeFigureOut">
              <a:rPr lang="sl-SI" smtClean="0"/>
              <a:t>5. 06. 2020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381955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D95B3263-0DBD-465E-AB89-FA4BE1E07C14}" type="datetimeFigureOut">
              <a:rPr lang="sl-SI" smtClean="0"/>
              <a:t>5. 06. 2020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139537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D95B3263-0DBD-465E-AB89-FA4BE1E07C14}" type="datetimeFigureOut">
              <a:rPr lang="sl-SI" smtClean="0"/>
              <a:t>5. 06. 2020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66276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D95B3263-0DBD-465E-AB89-FA4BE1E07C14}" type="datetimeFigureOut">
              <a:rPr lang="sl-SI" smtClean="0"/>
              <a:t>5. 06. 2020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274606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D95B3263-0DBD-465E-AB89-FA4BE1E07C14}" type="datetimeFigureOut">
              <a:rPr lang="sl-SI" smtClean="0"/>
              <a:t>5. 06. 2020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3461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D95B3263-0DBD-465E-AB89-FA4BE1E07C14}" type="datetimeFigureOut">
              <a:rPr lang="sl-SI" smtClean="0"/>
              <a:t>5. 06. 2020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211862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D95B3263-0DBD-465E-AB89-FA4BE1E07C14}" type="datetimeFigureOut">
              <a:rPr lang="sl-SI" smtClean="0"/>
              <a:t>5. 06. 2020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59478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D95B3263-0DBD-465E-AB89-FA4BE1E07C14}" type="datetimeFigureOut">
              <a:rPr lang="sl-SI" smtClean="0"/>
              <a:t>5. 06. 2020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5BC6CDF-0C68-451B-A490-8926A476BB3D}" type="slidenum">
              <a:rPr lang="sl-SI" smtClean="0"/>
              <a:t>‹#›</a:t>
            </a:fld>
            <a:endParaRPr lang="sl-SI"/>
          </a:p>
        </p:txBody>
      </p:sp>
    </p:spTree>
    <p:extLst>
      <p:ext uri="{BB962C8B-B14F-4D97-AF65-F5344CB8AC3E}">
        <p14:creationId xmlns:p14="http://schemas.microsoft.com/office/powerpoint/2010/main" val="29027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B3263-0DBD-465E-AB89-FA4BE1E07C14}" type="datetimeFigureOut">
              <a:rPr lang="sl-SI" smtClean="0"/>
              <a:t>5. 06. 2020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C6CDF-0C68-451B-A490-8926A476BB3D}" type="slidenum">
              <a:rPr lang="sl-SI" smtClean="0"/>
              <a:t>‹#›</a:t>
            </a:fld>
            <a:endParaRPr lang="sl-SI"/>
          </a:p>
        </p:txBody>
      </p:sp>
    </p:spTree>
    <p:extLst>
      <p:ext uri="{BB962C8B-B14F-4D97-AF65-F5344CB8AC3E}">
        <p14:creationId xmlns:p14="http://schemas.microsoft.com/office/powerpoint/2010/main" val="3828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ucilnice.arnes.si/course/view.php?id=15149" TargetMode="External"/><Relationship Id="rId2" Type="http://schemas.openxmlformats.org/officeDocument/2006/relationships/hyperlink" Target="http://www.mizs.gov.si/fileadmin/mizs.gov.si/pageuploads/podrocje/os/devetletka/program_razsirjeni/TJ_prvi_razred_izbirni_neobvezni.pdf"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vfk_UY9mMZI/UfkiAB2ReGI/AAAAAAAAAEM/2xr9lJpu1K0/s910/teaching-english-to-childre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547" y="1998390"/>
            <a:ext cx="5403453" cy="4447458"/>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259632" y="404664"/>
            <a:ext cx="7990656" cy="5976664"/>
          </a:xfrm>
        </p:spPr>
        <p:txBody>
          <a:bodyPr>
            <a:normAutofit/>
          </a:bodyPr>
          <a:lstStyle/>
          <a:p>
            <a:br>
              <a:rPr lang="sl-SI" sz="3100" dirty="0"/>
            </a:br>
            <a:br>
              <a:rPr lang="sl-SI" sz="3100" dirty="0"/>
            </a:br>
            <a:r>
              <a:rPr lang="en-GB" sz="3100" dirty="0"/>
              <a:t> </a:t>
            </a:r>
            <a:br>
              <a:rPr lang="sl-SI" sz="3100" dirty="0"/>
            </a:br>
            <a:r>
              <a:rPr lang="en-GB" sz="3100" b="1" dirty="0"/>
              <a:t> </a:t>
            </a:r>
            <a:br>
              <a:rPr lang="sl-SI" sz="3100" dirty="0"/>
            </a:br>
            <a:r>
              <a:rPr lang="sl-SI" sz="3100" dirty="0"/>
              <a:t>			</a:t>
            </a:r>
            <a:br>
              <a:rPr lang="sl-SI" sz="3100" dirty="0"/>
            </a:br>
            <a:endParaRPr lang="sl-SI" sz="3100" dirty="0"/>
          </a:p>
        </p:txBody>
      </p:sp>
      <p:sp>
        <p:nvSpPr>
          <p:cNvPr id="3" name="PoljeZBesedilom 2"/>
          <p:cNvSpPr txBox="1"/>
          <p:nvPr/>
        </p:nvSpPr>
        <p:spPr>
          <a:xfrm>
            <a:off x="310303" y="2083517"/>
            <a:ext cx="3962655" cy="4678204"/>
          </a:xfrm>
          <a:prstGeom prst="rect">
            <a:avLst/>
          </a:prstGeom>
          <a:noFill/>
        </p:spPr>
        <p:txBody>
          <a:bodyPr wrap="square" rtlCol="0">
            <a:spAutoFit/>
          </a:bodyPr>
          <a:lstStyle/>
          <a:p>
            <a:r>
              <a:rPr lang="sl-SI" sz="4800" b="1" dirty="0"/>
              <a:t>ZGODNJE UČENJE ANGLEŠČINE – </a:t>
            </a:r>
            <a:r>
              <a:rPr lang="sl-SI" sz="4400" b="1" dirty="0"/>
              <a:t>neobvezni izbirni predmet</a:t>
            </a:r>
          </a:p>
          <a:p>
            <a:r>
              <a:rPr lang="sl-SI" sz="4800" b="1" dirty="0"/>
              <a:t>(1.r)</a:t>
            </a:r>
          </a:p>
          <a:p>
            <a:endParaRPr lang="sl-SI" dirty="0"/>
          </a:p>
        </p:txBody>
      </p:sp>
      <p:sp>
        <p:nvSpPr>
          <p:cNvPr id="4" name="PoljeZBesedilom 3"/>
          <p:cNvSpPr txBox="1"/>
          <p:nvPr/>
        </p:nvSpPr>
        <p:spPr>
          <a:xfrm>
            <a:off x="4139952" y="6280619"/>
            <a:ext cx="4824536" cy="369332"/>
          </a:xfrm>
          <a:prstGeom prst="rect">
            <a:avLst/>
          </a:prstGeom>
          <a:noFill/>
        </p:spPr>
        <p:txBody>
          <a:bodyPr wrap="square" rtlCol="0">
            <a:spAutoFit/>
          </a:bodyPr>
          <a:lstStyle/>
          <a:p>
            <a:r>
              <a:rPr lang="sl-SI" dirty="0"/>
              <a:t>Mojca </a:t>
            </a:r>
            <a:r>
              <a:rPr lang="sl-SI" dirty="0" err="1"/>
              <a:t>Hojski</a:t>
            </a:r>
            <a:r>
              <a:rPr lang="sl-SI" dirty="0"/>
              <a:t> in Tina Strnišnik Golob, OŠ Blanca</a:t>
            </a: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919" y="273767"/>
            <a:ext cx="35909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447240-F6CE-4D1F-ADE5-0EC3C41EC772}"/>
              </a:ext>
            </a:extLst>
          </p:cNvPr>
          <p:cNvSpPr>
            <a:spLocks noGrp="1"/>
          </p:cNvSpPr>
          <p:nvPr>
            <p:ph type="title"/>
          </p:nvPr>
        </p:nvSpPr>
        <p:spPr>
          <a:xfrm>
            <a:off x="4807031" y="980728"/>
            <a:ext cx="3898776" cy="1296144"/>
          </a:xfrm>
        </p:spPr>
        <p:txBody>
          <a:bodyPr>
            <a:normAutofit fontScale="90000"/>
          </a:bodyPr>
          <a:lstStyle/>
          <a:p>
            <a:r>
              <a:rPr lang="sl-SI" sz="3200" dirty="0" err="1"/>
              <a:t>Working</a:t>
            </a:r>
            <a:r>
              <a:rPr lang="sl-SI" sz="3200" dirty="0"/>
              <a:t> in </a:t>
            </a:r>
            <a:r>
              <a:rPr lang="sl-SI" sz="3200" dirty="0" err="1"/>
              <a:t>the</a:t>
            </a:r>
            <a:r>
              <a:rPr lang="sl-SI" sz="3200" dirty="0"/>
              <a:t> garden.</a:t>
            </a:r>
            <a:br>
              <a:rPr lang="sl-SI" sz="3200" dirty="0"/>
            </a:br>
            <a:br>
              <a:rPr lang="sl-SI" sz="3200" dirty="0"/>
            </a:br>
            <a:r>
              <a:rPr lang="sl-SI" sz="3200" dirty="0"/>
              <a:t> </a:t>
            </a:r>
            <a:r>
              <a:rPr lang="sl-SI" sz="3200" dirty="0" err="1"/>
              <a:t>What</a:t>
            </a:r>
            <a:r>
              <a:rPr lang="sl-SI" sz="3200" dirty="0"/>
              <a:t> </a:t>
            </a:r>
            <a:r>
              <a:rPr lang="sl-SI" sz="3200" dirty="0" err="1"/>
              <a:t>can</a:t>
            </a:r>
            <a:r>
              <a:rPr lang="sl-SI" sz="3200" dirty="0"/>
              <a:t> </a:t>
            </a:r>
            <a:r>
              <a:rPr lang="sl-SI" sz="3200" dirty="0" err="1"/>
              <a:t>you</a:t>
            </a:r>
            <a:r>
              <a:rPr lang="sl-SI" sz="3200" dirty="0"/>
              <a:t> </a:t>
            </a:r>
            <a:r>
              <a:rPr lang="sl-SI" sz="3200" dirty="0" err="1"/>
              <a:t>see</a:t>
            </a:r>
            <a:r>
              <a:rPr lang="sl-SI" sz="3200" dirty="0"/>
              <a:t> </a:t>
            </a:r>
            <a:r>
              <a:rPr lang="sl-SI" sz="3200" dirty="0" err="1"/>
              <a:t>here</a:t>
            </a:r>
            <a:r>
              <a:rPr lang="sl-SI" sz="3200" dirty="0"/>
              <a:t>?</a:t>
            </a:r>
            <a:br>
              <a:rPr lang="sl-SI" sz="3200" dirty="0"/>
            </a:br>
            <a:endParaRPr lang="sl-SI" sz="3200" dirty="0"/>
          </a:p>
        </p:txBody>
      </p:sp>
      <p:pic>
        <p:nvPicPr>
          <p:cNvPr id="3" name="Slika 2">
            <a:extLst>
              <a:ext uri="{FF2B5EF4-FFF2-40B4-BE49-F238E27FC236}">
                <a16:creationId xmlns:a16="http://schemas.microsoft.com/office/drawing/2014/main" id="{4FAC5CBD-98B6-4459-A56A-930E23DADB9B}"/>
              </a:ext>
            </a:extLst>
          </p:cNvPr>
          <p:cNvPicPr>
            <a:picLocks noChangeAspect="1"/>
          </p:cNvPicPr>
          <p:nvPr/>
        </p:nvPicPr>
        <p:blipFill>
          <a:blip r:embed="rId2"/>
          <a:stretch>
            <a:fillRect/>
          </a:stretch>
        </p:blipFill>
        <p:spPr>
          <a:xfrm>
            <a:off x="4788024" y="3531186"/>
            <a:ext cx="4256300" cy="3192225"/>
          </a:xfrm>
          <a:prstGeom prst="rect">
            <a:avLst/>
          </a:prstGeom>
        </p:spPr>
      </p:pic>
      <p:pic>
        <p:nvPicPr>
          <p:cNvPr id="4" name="Slika 3">
            <a:extLst>
              <a:ext uri="{FF2B5EF4-FFF2-40B4-BE49-F238E27FC236}">
                <a16:creationId xmlns:a16="http://schemas.microsoft.com/office/drawing/2014/main" id="{9EAD7028-39DF-47CC-A154-EDA2E646AFDD}"/>
              </a:ext>
            </a:extLst>
          </p:cNvPr>
          <p:cNvPicPr>
            <a:picLocks noChangeAspect="1"/>
          </p:cNvPicPr>
          <p:nvPr/>
        </p:nvPicPr>
        <p:blipFill>
          <a:blip r:embed="rId3"/>
          <a:stretch>
            <a:fillRect/>
          </a:stretch>
        </p:blipFill>
        <p:spPr>
          <a:xfrm>
            <a:off x="251460" y="274638"/>
            <a:ext cx="4320540" cy="3240405"/>
          </a:xfrm>
          <a:prstGeom prst="rect">
            <a:avLst/>
          </a:prstGeom>
        </p:spPr>
      </p:pic>
      <p:sp>
        <p:nvSpPr>
          <p:cNvPr id="5" name="Naslov 1">
            <a:extLst>
              <a:ext uri="{FF2B5EF4-FFF2-40B4-BE49-F238E27FC236}">
                <a16:creationId xmlns:a16="http://schemas.microsoft.com/office/drawing/2014/main" id="{C848950B-3451-4309-9FE9-385CB1A7ED29}"/>
              </a:ext>
            </a:extLst>
          </p:cNvPr>
          <p:cNvSpPr txBox="1">
            <a:spLocks/>
          </p:cNvSpPr>
          <p:nvPr/>
        </p:nvSpPr>
        <p:spPr>
          <a:xfrm>
            <a:off x="457201" y="4869160"/>
            <a:ext cx="3898776" cy="12961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200" dirty="0"/>
              <a:t>I </a:t>
            </a:r>
            <a:r>
              <a:rPr lang="sl-SI" sz="3200" dirty="0" err="1"/>
              <a:t>can</a:t>
            </a:r>
            <a:r>
              <a:rPr lang="sl-SI" sz="3200" dirty="0"/>
              <a:t> </a:t>
            </a:r>
            <a:r>
              <a:rPr lang="sl-SI" sz="3200" dirty="0" err="1"/>
              <a:t>see</a:t>
            </a:r>
            <a:r>
              <a:rPr lang="sl-SI" sz="3200" dirty="0"/>
              <a:t> red </a:t>
            </a:r>
            <a:r>
              <a:rPr lang="sl-SI" sz="3200" dirty="0" err="1"/>
              <a:t>and</a:t>
            </a:r>
            <a:r>
              <a:rPr lang="sl-SI" sz="3200" dirty="0"/>
              <a:t> </a:t>
            </a:r>
            <a:r>
              <a:rPr lang="sl-SI" sz="3200" dirty="0" err="1"/>
              <a:t>yellow</a:t>
            </a:r>
            <a:r>
              <a:rPr lang="sl-SI" sz="3200" dirty="0"/>
              <a:t> </a:t>
            </a:r>
            <a:r>
              <a:rPr lang="sl-SI" sz="3200" dirty="0" err="1"/>
              <a:t>flowers</a:t>
            </a:r>
            <a:r>
              <a:rPr lang="sl-SI" sz="3200"/>
              <a:t>…</a:t>
            </a:r>
            <a:endParaRPr lang="sl-SI" sz="3200" dirty="0"/>
          </a:p>
        </p:txBody>
      </p:sp>
    </p:spTree>
    <p:extLst>
      <p:ext uri="{BB962C8B-B14F-4D97-AF65-F5344CB8AC3E}">
        <p14:creationId xmlns:p14="http://schemas.microsoft.com/office/powerpoint/2010/main" val="308029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6046DB-B686-44E7-91D6-9F4FBCA17C24}"/>
              </a:ext>
            </a:extLst>
          </p:cNvPr>
          <p:cNvSpPr>
            <a:spLocks noGrp="1"/>
          </p:cNvSpPr>
          <p:nvPr>
            <p:ph type="title"/>
          </p:nvPr>
        </p:nvSpPr>
        <p:spPr/>
        <p:txBody>
          <a:bodyPr/>
          <a:lstStyle/>
          <a:p>
            <a:r>
              <a:rPr lang="sl-SI" dirty="0"/>
              <a:t>In </a:t>
            </a:r>
            <a:r>
              <a:rPr lang="sl-SI" dirty="0" err="1"/>
              <a:t>the</a:t>
            </a:r>
            <a:r>
              <a:rPr lang="sl-SI" dirty="0"/>
              <a:t> </a:t>
            </a:r>
            <a:r>
              <a:rPr lang="sl-SI" dirty="0" err="1"/>
              <a:t>forest</a:t>
            </a:r>
            <a:r>
              <a:rPr lang="sl-SI" dirty="0"/>
              <a:t>…</a:t>
            </a:r>
          </a:p>
        </p:txBody>
      </p:sp>
      <p:pic>
        <p:nvPicPr>
          <p:cNvPr id="3" name="Slika 2">
            <a:extLst>
              <a:ext uri="{FF2B5EF4-FFF2-40B4-BE49-F238E27FC236}">
                <a16:creationId xmlns:a16="http://schemas.microsoft.com/office/drawing/2014/main" id="{05F6A7A7-A97C-487F-BB14-89956000ED8F}"/>
              </a:ext>
            </a:extLst>
          </p:cNvPr>
          <p:cNvPicPr>
            <a:picLocks noChangeAspect="1"/>
          </p:cNvPicPr>
          <p:nvPr/>
        </p:nvPicPr>
        <p:blipFill>
          <a:blip r:embed="rId2"/>
          <a:stretch>
            <a:fillRect/>
          </a:stretch>
        </p:blipFill>
        <p:spPr>
          <a:xfrm>
            <a:off x="1043608" y="1196752"/>
            <a:ext cx="7380312" cy="5535234"/>
          </a:xfrm>
          <a:prstGeom prst="rect">
            <a:avLst/>
          </a:prstGeom>
        </p:spPr>
      </p:pic>
    </p:spTree>
    <p:extLst>
      <p:ext uri="{BB962C8B-B14F-4D97-AF65-F5344CB8AC3E}">
        <p14:creationId xmlns:p14="http://schemas.microsoft.com/office/powerpoint/2010/main" val="469204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98" y="332656"/>
            <a:ext cx="4359910" cy="2918492"/>
          </a:xfrm>
          <a:prstGeom prst="rect">
            <a:avLst/>
          </a:prstGeom>
        </p:spPr>
      </p:pic>
      <p:pic>
        <p:nvPicPr>
          <p:cNvPr id="7" name="Slik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3" y="3673856"/>
            <a:ext cx="4385859" cy="2935861"/>
          </a:xfrm>
          <a:prstGeom prst="rect">
            <a:avLst/>
          </a:prstGeom>
        </p:spPr>
      </p:pic>
      <p:pic>
        <p:nvPicPr>
          <p:cNvPr id="9" name="Slik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8616" y="3445319"/>
            <a:ext cx="4130694" cy="3300066"/>
          </a:xfrm>
          <a:prstGeom prst="rect">
            <a:avLst/>
          </a:prstGeom>
        </p:spPr>
      </p:pic>
      <p:sp>
        <p:nvSpPr>
          <p:cNvPr id="5" name="PoljeZBesedilom 4"/>
          <p:cNvSpPr txBox="1"/>
          <p:nvPr/>
        </p:nvSpPr>
        <p:spPr>
          <a:xfrm>
            <a:off x="5004048" y="662437"/>
            <a:ext cx="3744416" cy="2246769"/>
          </a:xfrm>
          <a:prstGeom prst="rect">
            <a:avLst/>
          </a:prstGeom>
          <a:noFill/>
        </p:spPr>
        <p:txBody>
          <a:bodyPr wrap="square" rtlCol="0">
            <a:spAutoFit/>
          </a:bodyPr>
          <a:lstStyle/>
          <a:p>
            <a:pPr algn="ctr"/>
            <a:r>
              <a:rPr lang="sl-SI" sz="2800" dirty="0"/>
              <a:t>Medpredmetno povezovanje: </a:t>
            </a:r>
          </a:p>
          <a:p>
            <a:pPr algn="ctr"/>
            <a:r>
              <a:rPr lang="sl-SI" sz="2800" b="1" dirty="0"/>
              <a:t>angleščina in matematika</a:t>
            </a:r>
          </a:p>
          <a:p>
            <a:pPr algn="ctr"/>
            <a:r>
              <a:rPr lang="sl-SI" sz="2800" dirty="0"/>
              <a:t>(deli celote – 3.razred)</a:t>
            </a:r>
          </a:p>
        </p:txBody>
      </p:sp>
    </p:spTree>
    <p:extLst>
      <p:ext uri="{BB962C8B-B14F-4D97-AF65-F5344CB8AC3E}">
        <p14:creationId xmlns:p14="http://schemas.microsoft.com/office/powerpoint/2010/main" val="423443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rotWithShape="1">
          <a:blip r:embed="rId2" cstate="print">
            <a:extLst>
              <a:ext uri="{28A0092B-C50C-407E-A947-70E740481C1C}">
                <a14:useLocalDpi xmlns:a14="http://schemas.microsoft.com/office/drawing/2010/main" val="0"/>
              </a:ext>
            </a:extLst>
          </a:blip>
          <a:srcRect t="13762" b="10738"/>
          <a:stretch/>
        </p:blipFill>
        <p:spPr bwMode="auto">
          <a:xfrm>
            <a:off x="179512" y="314317"/>
            <a:ext cx="3672408" cy="1944216"/>
          </a:xfrm>
          <a:prstGeom prst="rect">
            <a:avLst/>
          </a:prstGeom>
          <a:ln>
            <a:noFill/>
          </a:ln>
          <a:extLst>
            <a:ext uri="{53640926-AAD7-44D8-BBD7-CCE9431645EC}">
              <a14:shadowObscured xmlns:a14="http://schemas.microsoft.com/office/drawing/2010/main"/>
            </a:ext>
          </a:extLst>
        </p:spPr>
      </p:pic>
      <p:pic>
        <p:nvPicPr>
          <p:cNvPr id="5" name="Slika 4"/>
          <p:cNvPicPr/>
          <p:nvPr/>
        </p:nvPicPr>
        <p:blipFill>
          <a:blip r:embed="rId3" cstate="print">
            <a:extLst>
              <a:ext uri="{28A0092B-C50C-407E-A947-70E740481C1C}">
                <a14:useLocalDpi xmlns:a14="http://schemas.microsoft.com/office/drawing/2010/main" val="0"/>
              </a:ext>
            </a:extLst>
          </a:blip>
          <a:stretch>
            <a:fillRect/>
          </a:stretch>
        </p:blipFill>
        <p:spPr>
          <a:xfrm>
            <a:off x="3635896" y="4333891"/>
            <a:ext cx="3240360" cy="2289907"/>
          </a:xfrm>
          <a:prstGeom prst="rect">
            <a:avLst/>
          </a:prstGeom>
        </p:spPr>
      </p:pic>
      <p:pic>
        <p:nvPicPr>
          <p:cNvPr id="6" name="Slika 5"/>
          <p:cNvPicPr/>
          <p:nvPr/>
        </p:nvPicPr>
        <p:blipFill rotWithShape="1">
          <a:blip r:embed="rId4" cstate="print">
            <a:extLst>
              <a:ext uri="{28A0092B-C50C-407E-A947-70E740481C1C}">
                <a14:useLocalDpi xmlns:a14="http://schemas.microsoft.com/office/drawing/2010/main" val="0"/>
              </a:ext>
            </a:extLst>
          </a:blip>
          <a:srcRect t="4582" b="4250"/>
          <a:stretch/>
        </p:blipFill>
        <p:spPr bwMode="auto">
          <a:xfrm>
            <a:off x="179512" y="4365104"/>
            <a:ext cx="3304540" cy="2258695"/>
          </a:xfrm>
          <a:prstGeom prst="rect">
            <a:avLst/>
          </a:prstGeom>
          <a:ln>
            <a:noFill/>
          </a:ln>
          <a:extLst>
            <a:ext uri="{53640926-AAD7-44D8-BBD7-CCE9431645EC}">
              <a14:shadowObscured xmlns:a14="http://schemas.microsoft.com/office/drawing/2010/main"/>
            </a:ext>
          </a:extLst>
        </p:spPr>
      </p:pic>
      <p:pic>
        <p:nvPicPr>
          <p:cNvPr id="7" name="Slika 6"/>
          <p:cNvPicPr/>
          <p:nvPr/>
        </p:nvPicPr>
        <p:blipFill>
          <a:blip r:embed="rId5" cstate="print">
            <a:extLst>
              <a:ext uri="{28A0092B-C50C-407E-A947-70E740481C1C}">
                <a14:useLocalDpi xmlns:a14="http://schemas.microsoft.com/office/drawing/2010/main" val="0"/>
              </a:ext>
            </a:extLst>
          </a:blip>
          <a:stretch>
            <a:fillRect/>
          </a:stretch>
        </p:blipFill>
        <p:spPr>
          <a:xfrm>
            <a:off x="4355976" y="260648"/>
            <a:ext cx="3022597" cy="2215132"/>
          </a:xfrm>
          <a:prstGeom prst="rect">
            <a:avLst/>
          </a:prstGeom>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2369170"/>
            <a:ext cx="2994025"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oljeZBesedilom 7"/>
          <p:cNvSpPr txBox="1"/>
          <p:nvPr/>
        </p:nvSpPr>
        <p:spPr>
          <a:xfrm>
            <a:off x="288137" y="2780928"/>
            <a:ext cx="5397124" cy="954107"/>
          </a:xfrm>
          <a:prstGeom prst="rect">
            <a:avLst/>
          </a:prstGeom>
          <a:noFill/>
        </p:spPr>
        <p:txBody>
          <a:bodyPr wrap="square" rtlCol="0">
            <a:spAutoFit/>
          </a:bodyPr>
          <a:lstStyle/>
          <a:p>
            <a:r>
              <a:rPr lang="sl-SI" sz="2800" dirty="0"/>
              <a:t>Medpredmetno povezovanje: </a:t>
            </a:r>
            <a:r>
              <a:rPr lang="sl-SI" sz="2800" b="1" dirty="0"/>
              <a:t>angleščina in šport</a:t>
            </a:r>
            <a:r>
              <a:rPr lang="sl-SI" sz="2800" dirty="0"/>
              <a:t> (bazen Hrastnik)</a:t>
            </a:r>
          </a:p>
        </p:txBody>
      </p:sp>
      <p:sp>
        <p:nvSpPr>
          <p:cNvPr id="9" name="PoljeZBesedilom 8"/>
          <p:cNvSpPr txBox="1"/>
          <p:nvPr/>
        </p:nvSpPr>
        <p:spPr>
          <a:xfrm>
            <a:off x="651478" y="2310388"/>
            <a:ext cx="2728476" cy="369332"/>
          </a:xfrm>
          <a:prstGeom prst="rect">
            <a:avLst/>
          </a:prstGeom>
          <a:noFill/>
        </p:spPr>
        <p:txBody>
          <a:bodyPr wrap="square" rtlCol="0">
            <a:spAutoFit/>
          </a:bodyPr>
          <a:lstStyle/>
          <a:p>
            <a:pPr algn="ctr"/>
            <a:r>
              <a:rPr lang="sl-SI" dirty="0"/>
              <a:t>Jumping bunnies</a:t>
            </a:r>
          </a:p>
        </p:txBody>
      </p:sp>
      <p:sp>
        <p:nvSpPr>
          <p:cNvPr id="10" name="PoljeZBesedilom 9"/>
          <p:cNvSpPr txBox="1"/>
          <p:nvPr/>
        </p:nvSpPr>
        <p:spPr>
          <a:xfrm>
            <a:off x="7509172" y="548680"/>
            <a:ext cx="1311300" cy="1200329"/>
          </a:xfrm>
          <a:prstGeom prst="rect">
            <a:avLst/>
          </a:prstGeom>
          <a:noFill/>
        </p:spPr>
        <p:txBody>
          <a:bodyPr wrap="square" rtlCol="0">
            <a:spAutoFit/>
          </a:bodyPr>
          <a:lstStyle/>
          <a:p>
            <a:r>
              <a:rPr lang="en-GB" dirty="0"/>
              <a:t>The</a:t>
            </a:r>
            <a:r>
              <a:rPr lang="sl-SI" dirty="0"/>
              <a:t> </a:t>
            </a:r>
            <a:r>
              <a:rPr lang="en-GB" dirty="0"/>
              <a:t>train</a:t>
            </a:r>
            <a:r>
              <a:rPr lang="sl-SI" dirty="0"/>
              <a:t> </a:t>
            </a:r>
            <a:r>
              <a:rPr lang="en-GB" dirty="0"/>
              <a:t>goes</a:t>
            </a:r>
            <a:r>
              <a:rPr lang="sl-SI" dirty="0"/>
              <a:t> </a:t>
            </a:r>
            <a:r>
              <a:rPr lang="en-GB" dirty="0"/>
              <a:t>left/right, up/down</a:t>
            </a:r>
            <a:r>
              <a:rPr lang="sl-SI" dirty="0"/>
              <a:t>…</a:t>
            </a:r>
          </a:p>
        </p:txBody>
      </p:sp>
      <p:sp>
        <p:nvSpPr>
          <p:cNvPr id="11" name="PoljeZBesedilom 10"/>
          <p:cNvSpPr txBox="1"/>
          <p:nvPr/>
        </p:nvSpPr>
        <p:spPr>
          <a:xfrm>
            <a:off x="6948265" y="4725144"/>
            <a:ext cx="2057920" cy="1754326"/>
          </a:xfrm>
          <a:prstGeom prst="rect">
            <a:avLst/>
          </a:prstGeom>
          <a:noFill/>
        </p:spPr>
        <p:txBody>
          <a:bodyPr wrap="square" rtlCol="0">
            <a:spAutoFit/>
          </a:bodyPr>
          <a:lstStyle/>
          <a:p>
            <a:r>
              <a:rPr lang="sl-SI" dirty="0"/>
              <a:t>Lebdenje in hkrati tvorjenje črke „EN“</a:t>
            </a:r>
          </a:p>
          <a:p>
            <a:endParaRPr lang="sl-SI" dirty="0"/>
          </a:p>
          <a:p>
            <a:endParaRPr lang="sl-SI" dirty="0"/>
          </a:p>
          <a:p>
            <a:endParaRPr lang="sl-SI" dirty="0"/>
          </a:p>
          <a:p>
            <a:r>
              <a:rPr lang="en-GB" dirty="0"/>
              <a:t>Swim to the blue</a:t>
            </a:r>
            <a:r>
              <a:rPr lang="sl-SI" dirty="0"/>
              <a:t>.</a:t>
            </a:r>
            <a:r>
              <a:rPr lang="en-GB" dirty="0"/>
              <a:t> </a:t>
            </a:r>
          </a:p>
        </p:txBody>
      </p:sp>
      <p:sp>
        <p:nvSpPr>
          <p:cNvPr id="12" name="PoljeZBesedilom 11"/>
          <p:cNvSpPr txBox="1"/>
          <p:nvPr/>
        </p:nvSpPr>
        <p:spPr>
          <a:xfrm>
            <a:off x="759191" y="3995772"/>
            <a:ext cx="2624378" cy="369332"/>
          </a:xfrm>
          <a:prstGeom prst="rect">
            <a:avLst/>
          </a:prstGeom>
          <a:noFill/>
        </p:spPr>
        <p:txBody>
          <a:bodyPr wrap="square" rtlCol="0">
            <a:spAutoFit/>
          </a:bodyPr>
          <a:lstStyle/>
          <a:p>
            <a:r>
              <a:rPr lang="en-GB" dirty="0"/>
              <a:t>Make groups of four</a:t>
            </a:r>
          </a:p>
        </p:txBody>
      </p:sp>
    </p:spTree>
    <p:extLst>
      <p:ext uri="{BB962C8B-B14F-4D97-AF65-F5344CB8AC3E}">
        <p14:creationId xmlns:p14="http://schemas.microsoft.com/office/powerpoint/2010/main" val="20357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3" descr="http://www.search-best-cartoon.com/cartoon-mouse/cartoon-mouse-and-scared-cat.jpg"/>
          <p:cNvPicPr>
            <a:picLocks noGrp="1" noChangeAspect="1" noChangeArrowheads="1"/>
          </p:cNvPicPr>
          <p:nvPr>
            <p:ph idx="1"/>
          </p:nvPr>
        </p:nvPicPr>
        <p:blipFill>
          <a:blip r:embed="rId2" cstate="print"/>
          <a:srcRect/>
          <a:stretch>
            <a:fillRect/>
          </a:stretch>
        </p:blipFill>
        <p:spPr bwMode="auto">
          <a:xfrm>
            <a:off x="174860" y="3809311"/>
            <a:ext cx="2065084" cy="2301491"/>
          </a:xfrm>
          <a:prstGeom prst="rect">
            <a:avLst/>
          </a:prstGeom>
          <a:noFill/>
          <a:ln w="9525">
            <a:noFill/>
            <a:miter lim="800000"/>
            <a:headEnd/>
            <a:tailEnd/>
          </a:ln>
        </p:spPr>
      </p:pic>
      <p:sp>
        <p:nvSpPr>
          <p:cNvPr id="5" name="Rectangle 5"/>
          <p:cNvSpPr>
            <a:spLocks noChangeArrowheads="1"/>
          </p:cNvSpPr>
          <p:nvPr/>
        </p:nvSpPr>
        <p:spPr bwMode="auto">
          <a:xfrm>
            <a:off x="2431548" y="3712609"/>
            <a:ext cx="6372200" cy="236988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 family of mice were surprised by a big cat.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Father Mouse jumped and said: "Bow-wow!"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The cat ran away.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"What was that, Father?" asked Baby Mouse.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"Well, son, that's why it's important to learn a second language."</a:t>
            </a:r>
            <a:r>
              <a:rPr kumimoji="0" lang="en-US" sz="2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kumimoji="0" lang="sl-SI" sz="2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p:cNvSpPr txBox="1"/>
          <p:nvPr/>
        </p:nvSpPr>
        <p:spPr>
          <a:xfrm>
            <a:off x="251520" y="332656"/>
            <a:ext cx="8704256" cy="3508653"/>
          </a:xfrm>
          <a:prstGeom prst="rect">
            <a:avLst/>
          </a:prstGeom>
          <a:noFill/>
        </p:spPr>
        <p:txBody>
          <a:bodyPr wrap="square" rtlCol="0">
            <a:spAutoFit/>
          </a:bodyPr>
          <a:lstStyle/>
          <a:p>
            <a:r>
              <a:rPr lang="sl-SI" sz="3200" b="1" dirty="0">
                <a:solidFill>
                  <a:schemeClr val="accent6">
                    <a:lumMod val="75000"/>
                  </a:schemeClr>
                </a:solidFill>
              </a:rPr>
              <a:t>Kot zanimivost: </a:t>
            </a:r>
          </a:p>
          <a:p>
            <a:endParaRPr lang="sl-SI" b="1" dirty="0">
              <a:solidFill>
                <a:schemeClr val="accent6">
                  <a:lumMod val="75000"/>
                </a:schemeClr>
              </a:solidFill>
            </a:endParaRPr>
          </a:p>
          <a:p>
            <a:r>
              <a:rPr lang="sl-SI" sz="2800" dirty="0"/>
              <a:t>Otrok je prvih dveh letih v stiku z maternim jezikom (predpostavka, da ga sliši vsaj 9 ur na dan) </a:t>
            </a:r>
            <a:r>
              <a:rPr lang="sl-SI" sz="2800" b="1" dirty="0"/>
              <a:t>6570</a:t>
            </a:r>
            <a:r>
              <a:rPr lang="sl-SI" sz="2800" dirty="0"/>
              <a:t> ur, v prvih dveh letih učenja tujega jezika pa (2×70 ur) </a:t>
            </a:r>
            <a:r>
              <a:rPr lang="sl-SI" sz="2800" b="1" dirty="0"/>
              <a:t>140</a:t>
            </a:r>
            <a:r>
              <a:rPr lang="sl-SI" sz="2800" dirty="0"/>
              <a:t> ur.</a:t>
            </a:r>
          </a:p>
          <a:p>
            <a:endParaRPr lang="sl-SI" sz="2800" dirty="0"/>
          </a:p>
          <a:p>
            <a:r>
              <a:rPr lang="sl-SI" sz="3200" b="1" dirty="0">
                <a:solidFill>
                  <a:schemeClr val="accent6">
                    <a:lumMod val="75000"/>
                  </a:schemeClr>
                </a:solidFill>
              </a:rPr>
              <a:t>Namesto zaključka </a:t>
            </a:r>
            <a:r>
              <a:rPr lang="sl-SI" sz="2700" b="1" dirty="0">
                <a:solidFill>
                  <a:schemeClr val="accent6">
                    <a:lumMod val="75000"/>
                  </a:schemeClr>
                </a:solidFill>
              </a:rPr>
              <a:t>(pomen poznavanja tujih jezikov </a:t>
            </a:r>
            <a:r>
              <a:rPr lang="sl-SI" sz="2700" b="1" dirty="0">
                <a:solidFill>
                  <a:schemeClr val="accent6">
                    <a:lumMod val="75000"/>
                  </a:schemeClr>
                </a:solidFill>
                <a:sym typeface="Wingdings" panose="05000000000000000000" pitchFamily="2" charset="2"/>
              </a:rPr>
              <a:t>):</a:t>
            </a:r>
            <a:endParaRPr lang="sl-SI" sz="2700" dirty="0"/>
          </a:p>
          <a:p>
            <a:endParaRPr lang="sl-SI" sz="2800" dirty="0"/>
          </a:p>
        </p:txBody>
      </p:sp>
    </p:spTree>
    <p:extLst>
      <p:ext uri="{BB962C8B-B14F-4D97-AF65-F5344CB8AC3E}">
        <p14:creationId xmlns:p14="http://schemas.microsoft.com/office/powerpoint/2010/main" val="281243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805" y="1807253"/>
            <a:ext cx="3932999" cy="148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1"/>
          <p:cNvSpPr txBox="1">
            <a:spLocks noChangeArrowheads="1"/>
          </p:cNvSpPr>
          <p:nvPr/>
        </p:nvSpPr>
        <p:spPr bwMode="auto">
          <a:xfrm>
            <a:off x="418476" y="308354"/>
            <a:ext cx="7704300" cy="769441"/>
          </a:xfrm>
          <a:prstGeom prst="rect">
            <a:avLst/>
          </a:prstGeom>
          <a:noFill/>
          <a:ln w="9525">
            <a:noFill/>
            <a:miter lim="800000"/>
            <a:headEnd/>
            <a:tailEnd/>
          </a:ln>
        </p:spPr>
        <p:txBody>
          <a:bodyPr wrap="square">
            <a:spAutoFit/>
          </a:bodyPr>
          <a:lstStyle/>
          <a:p>
            <a:r>
              <a:rPr lang="hr-HR" sz="4400" dirty="0">
                <a:solidFill>
                  <a:schemeClr val="accent6">
                    <a:lumMod val="75000"/>
                  </a:schemeClr>
                </a:solidFill>
                <a:latin typeface="+mj-lt"/>
              </a:rPr>
              <a:t>Razlogi za učenje / </a:t>
            </a:r>
            <a:r>
              <a:rPr lang="hr-HR" sz="4400" dirty="0" err="1">
                <a:solidFill>
                  <a:schemeClr val="accent6">
                    <a:lumMod val="75000"/>
                  </a:schemeClr>
                </a:solidFill>
                <a:latin typeface="+mj-lt"/>
              </a:rPr>
              <a:t>poučevanje</a:t>
            </a:r>
            <a:r>
              <a:rPr lang="hr-HR" sz="4400" dirty="0">
                <a:solidFill>
                  <a:schemeClr val="accent6">
                    <a:lumMod val="75000"/>
                  </a:schemeClr>
                </a:solidFill>
                <a:latin typeface="+mj-lt"/>
              </a:rPr>
              <a:t> TJ</a:t>
            </a:r>
            <a:endParaRPr lang="sl-SI" sz="4400" dirty="0">
              <a:solidFill>
                <a:schemeClr val="accent6">
                  <a:lumMod val="75000"/>
                </a:schemeClr>
              </a:solidFill>
              <a:latin typeface="+mj-lt"/>
            </a:endParaRPr>
          </a:p>
        </p:txBody>
      </p:sp>
      <p:grpSp>
        <p:nvGrpSpPr>
          <p:cNvPr id="15" name="Skupina 25"/>
          <p:cNvGrpSpPr/>
          <p:nvPr/>
        </p:nvGrpSpPr>
        <p:grpSpPr>
          <a:xfrm>
            <a:off x="129723" y="1253234"/>
            <a:ext cx="8919486" cy="5102615"/>
            <a:chOff x="1747647" y="1231991"/>
            <a:chExt cx="7622424" cy="5102615"/>
          </a:xfrm>
        </p:grpSpPr>
        <p:sp>
          <p:nvSpPr>
            <p:cNvPr id="16" name="Text Box 2"/>
            <p:cNvSpPr txBox="1">
              <a:spLocks noChangeArrowheads="1"/>
            </p:cNvSpPr>
            <p:nvPr/>
          </p:nvSpPr>
          <p:spPr bwMode="auto">
            <a:xfrm>
              <a:off x="1858700" y="1231991"/>
              <a:ext cx="7175831" cy="646331"/>
            </a:xfrm>
            <a:prstGeom prst="rect">
              <a:avLst/>
            </a:prstGeom>
            <a:noFill/>
            <a:ln w="9525">
              <a:noFill/>
              <a:miter lim="800000"/>
              <a:headEnd/>
              <a:tailEnd/>
            </a:ln>
          </p:spPr>
          <p:txBody>
            <a:bodyPr wrap="square">
              <a:spAutoFit/>
            </a:bodyPr>
            <a:lstStyle/>
            <a:p>
              <a:r>
                <a:rPr lang="sl-SI" dirty="0"/>
                <a:t>Izgovarjava, melodija in ritem tujega jezika se pri mlajših učencih približa izgovorjavi naravnega govorca, izostrijo se tudi slušne sposobnosti.</a:t>
              </a:r>
            </a:p>
          </p:txBody>
        </p:sp>
        <p:sp>
          <p:nvSpPr>
            <p:cNvPr id="17" name="Text Box 3"/>
            <p:cNvSpPr txBox="1">
              <a:spLocks noChangeArrowheads="1"/>
            </p:cNvSpPr>
            <p:nvPr/>
          </p:nvSpPr>
          <p:spPr bwMode="auto">
            <a:xfrm>
              <a:off x="1863917" y="4410293"/>
              <a:ext cx="7506154" cy="369332"/>
            </a:xfrm>
            <a:prstGeom prst="rect">
              <a:avLst/>
            </a:prstGeom>
            <a:noFill/>
            <a:ln w="9525">
              <a:noFill/>
              <a:miter lim="800000"/>
              <a:headEnd/>
              <a:tailEnd/>
            </a:ln>
          </p:spPr>
          <p:txBody>
            <a:bodyPr wrap="square">
              <a:spAutoFit/>
            </a:bodyPr>
            <a:lstStyle/>
            <a:p>
              <a:r>
                <a:rPr lang="sl-SI" dirty="0"/>
                <a:t>Tujemu jeziku izpostavljen učenec ima višjo samopodobo</a:t>
              </a:r>
              <a:r>
                <a:rPr lang="sl-SI" sz="1600" dirty="0"/>
                <a:t>.</a:t>
              </a:r>
              <a:endParaRPr lang="sl-SI" sz="1600" baseline="0" dirty="0">
                <a:latin typeface="Arial" charset="0"/>
                <a:cs typeface="Arial" charset="0"/>
              </a:endParaRPr>
            </a:p>
          </p:txBody>
        </p:sp>
        <p:sp>
          <p:nvSpPr>
            <p:cNvPr id="18" name="Pravokotnik 11"/>
            <p:cNvSpPr>
              <a:spLocks noChangeArrowheads="1"/>
            </p:cNvSpPr>
            <p:nvPr/>
          </p:nvSpPr>
          <p:spPr bwMode="auto">
            <a:xfrm>
              <a:off x="1858701" y="5688275"/>
              <a:ext cx="7219424" cy="646331"/>
            </a:xfrm>
            <a:prstGeom prst="rect">
              <a:avLst/>
            </a:prstGeom>
            <a:noFill/>
            <a:ln w="9525">
              <a:noFill/>
              <a:miter lim="800000"/>
              <a:headEnd/>
              <a:tailEnd/>
            </a:ln>
          </p:spPr>
          <p:txBody>
            <a:bodyPr wrap="square">
              <a:spAutoFit/>
            </a:bodyPr>
            <a:lstStyle/>
            <a:p>
              <a:r>
                <a:rPr lang="sl-SI" dirty="0"/>
                <a:t>Pripomore k boljšemu znanju materinščine, učenec ima širše besedišče, dobre komunikacijske zmožnosti, je fleksibilnejši pri razmišljanju in izmenjavi idej in informacij.</a:t>
              </a:r>
            </a:p>
          </p:txBody>
        </p:sp>
        <p:sp>
          <p:nvSpPr>
            <p:cNvPr id="19" name="Text Box 2"/>
            <p:cNvSpPr txBox="1">
              <a:spLocks noChangeArrowheads="1"/>
            </p:cNvSpPr>
            <p:nvPr/>
          </p:nvSpPr>
          <p:spPr bwMode="auto">
            <a:xfrm>
              <a:off x="1747647" y="1983117"/>
              <a:ext cx="7138254" cy="923330"/>
            </a:xfrm>
            <a:prstGeom prst="rect">
              <a:avLst/>
            </a:prstGeom>
            <a:noFill/>
            <a:ln w="9525">
              <a:noFill/>
              <a:miter lim="800000"/>
              <a:headEnd/>
              <a:tailEnd/>
            </a:ln>
          </p:spPr>
          <p:txBody>
            <a:bodyPr wrap="square">
              <a:spAutoFit/>
            </a:bodyPr>
            <a:lstStyle/>
            <a:p>
              <a:r>
                <a:rPr lang="sl-SI" sz="1600" dirty="0"/>
                <a:t>   </a:t>
              </a:r>
              <a:r>
                <a:rPr lang="sl-SI" dirty="0"/>
                <a:t>Sposobnost naravnega usvajanja jezika </a:t>
              </a:r>
            </a:p>
            <a:p>
              <a:r>
                <a:rPr lang="sl-SI" dirty="0"/>
                <a:t>   (t.i. kritično obdobje, več sinaps, </a:t>
              </a:r>
            </a:p>
            <a:p>
              <a:r>
                <a:rPr lang="sl-SI" dirty="0"/>
                <a:t>   večja prožnost možganov za učenje TJ)</a:t>
              </a:r>
              <a:endParaRPr lang="hr-HR" baseline="0" dirty="0">
                <a:latin typeface="Arial" charset="0"/>
                <a:cs typeface="Arial" charset="0"/>
              </a:endParaRPr>
            </a:p>
          </p:txBody>
        </p:sp>
        <p:sp>
          <p:nvSpPr>
            <p:cNvPr id="20" name="Text Box 2"/>
            <p:cNvSpPr txBox="1">
              <a:spLocks noChangeArrowheads="1"/>
            </p:cNvSpPr>
            <p:nvPr/>
          </p:nvSpPr>
          <p:spPr bwMode="auto">
            <a:xfrm>
              <a:off x="1794497" y="3268796"/>
              <a:ext cx="7240035" cy="923330"/>
            </a:xfrm>
            <a:prstGeom prst="rect">
              <a:avLst/>
            </a:prstGeom>
            <a:noFill/>
            <a:ln w="9525">
              <a:noFill/>
              <a:miter lim="800000"/>
              <a:headEnd/>
              <a:tailEnd/>
            </a:ln>
          </p:spPr>
          <p:txBody>
            <a:bodyPr wrap="square">
              <a:spAutoFit/>
            </a:bodyPr>
            <a:lstStyle/>
            <a:p>
              <a:pPr lvl="0"/>
              <a:r>
                <a:rPr lang="sl-SI" dirty="0">
                  <a:solidFill>
                    <a:srgbClr val="625346"/>
                  </a:solidFill>
                </a:rPr>
                <a:t>  </a:t>
              </a:r>
              <a:r>
                <a:rPr lang="sl-SI" dirty="0"/>
                <a:t>Učenci, ki se učijo TJ, dosegajo boljše rezultate pri matematiki, pri reševanju problemov, </a:t>
              </a:r>
            </a:p>
            <a:p>
              <a:pPr lvl="0"/>
              <a:r>
                <a:rPr lang="sl-SI" dirty="0"/>
                <a:t>  inteligenčnih testih, pri branju in pisanju.</a:t>
              </a:r>
            </a:p>
            <a:p>
              <a:endParaRPr lang="hr-HR" sz="1800" baseline="0" dirty="0">
                <a:solidFill>
                  <a:srgbClr val="625346"/>
                </a:solidFill>
                <a:latin typeface="Arial" charset="0"/>
                <a:cs typeface="Arial" charset="0"/>
              </a:endParaRPr>
            </a:p>
          </p:txBody>
        </p:sp>
        <p:sp>
          <p:nvSpPr>
            <p:cNvPr id="21" name="Pravokotnik 10"/>
            <p:cNvSpPr>
              <a:spLocks noChangeArrowheads="1"/>
            </p:cNvSpPr>
            <p:nvPr/>
          </p:nvSpPr>
          <p:spPr bwMode="auto">
            <a:xfrm>
              <a:off x="1863917" y="4846502"/>
              <a:ext cx="7357298" cy="646331"/>
            </a:xfrm>
            <a:prstGeom prst="rect">
              <a:avLst/>
            </a:prstGeom>
            <a:noFill/>
            <a:ln w="9525">
              <a:noFill/>
              <a:miter lim="800000"/>
              <a:headEnd/>
              <a:tailEnd/>
            </a:ln>
          </p:spPr>
          <p:txBody>
            <a:bodyPr wrap="square">
              <a:spAutoFit/>
            </a:bodyPr>
            <a:lstStyle/>
            <a:p>
              <a:pPr lvl="0"/>
              <a:r>
                <a:rPr lang="sl-SI" dirty="0"/>
                <a:t>Tujemu jeziku izpostavljen učenec razvije sposobnost medkulturnega pluralizma, odprtost in spoštovanje drugih kultur in ljudi, ki so drugačni od njega samega.</a:t>
              </a:r>
            </a:p>
          </p:txBody>
        </p:sp>
        <p:sp>
          <p:nvSpPr>
            <p:cNvPr id="22" name="Pravokotnik 10"/>
            <p:cNvSpPr>
              <a:spLocks noChangeArrowheads="1"/>
            </p:cNvSpPr>
            <p:nvPr/>
          </p:nvSpPr>
          <p:spPr bwMode="auto">
            <a:xfrm>
              <a:off x="1873777" y="3911346"/>
              <a:ext cx="7175129" cy="369332"/>
            </a:xfrm>
            <a:prstGeom prst="rect">
              <a:avLst/>
            </a:prstGeom>
            <a:noFill/>
            <a:ln w="9525">
              <a:noFill/>
              <a:miter lim="800000"/>
              <a:headEnd/>
              <a:tailEnd/>
            </a:ln>
          </p:spPr>
          <p:txBody>
            <a:bodyPr wrap="square">
              <a:spAutoFit/>
            </a:bodyPr>
            <a:lstStyle/>
            <a:p>
              <a:pPr eaLnBrk="1" hangingPunct="1"/>
              <a:r>
                <a:rPr lang="sl-SI" dirty="0"/>
                <a:t>Učenci, ki se učijo TJ, so umsko bolj fleksibilni in boljši v konceptualnem mišljenju</a:t>
              </a:r>
              <a:r>
                <a:rPr lang="sl-SI" sz="1600" dirty="0"/>
                <a:t>.</a:t>
              </a:r>
              <a:r>
                <a:rPr lang="sl-SI" sz="1600" dirty="0">
                  <a:solidFill>
                    <a:srgbClr val="625346"/>
                  </a:solidFill>
                </a:rPr>
                <a:t> </a:t>
              </a:r>
              <a:endParaRPr lang="sl-SI" sz="1600" b="1" dirty="0">
                <a:solidFill>
                  <a:srgbClr val="625346"/>
                </a:solidFill>
                <a:latin typeface="Arial" charset="0"/>
                <a:cs typeface="Arial" charset="0"/>
              </a:endParaRPr>
            </a:p>
          </p:txBody>
        </p:sp>
      </p:grpSp>
      <p:sp>
        <p:nvSpPr>
          <p:cNvPr id="23" name="Text Box 3"/>
          <p:cNvSpPr txBox="1">
            <a:spLocks noChangeArrowheads="1"/>
          </p:cNvSpPr>
          <p:nvPr/>
        </p:nvSpPr>
        <p:spPr bwMode="auto">
          <a:xfrm>
            <a:off x="7020272" y="6402641"/>
            <a:ext cx="7437600" cy="276999"/>
          </a:xfrm>
          <a:prstGeom prst="rect">
            <a:avLst/>
          </a:prstGeom>
          <a:noFill/>
          <a:ln w="9525">
            <a:noFill/>
            <a:miter lim="800000"/>
            <a:headEnd/>
            <a:tailEnd/>
          </a:ln>
        </p:spPr>
        <p:txBody>
          <a:bodyPr wrap="square">
            <a:spAutoFit/>
          </a:bodyPr>
          <a:lstStyle/>
          <a:p>
            <a:r>
              <a:rPr lang="sl-SI" sz="1200" dirty="0">
                <a:solidFill>
                  <a:srgbClr val="625346"/>
                </a:solidFill>
              </a:rPr>
              <a:t>Vir: Brumen, 2009: 69.</a:t>
            </a:r>
            <a:endParaRPr lang="sl-SI" sz="1200" baseline="0" dirty="0">
              <a:solidFill>
                <a:srgbClr val="625346"/>
              </a:solidFill>
              <a:latin typeface="Arial" charset="0"/>
              <a:cs typeface="Arial" charset="0"/>
            </a:endParaRPr>
          </a:p>
        </p:txBody>
      </p:sp>
    </p:spTree>
    <p:extLst>
      <p:ext uri="{BB962C8B-B14F-4D97-AF65-F5344CB8AC3E}">
        <p14:creationId xmlns:p14="http://schemas.microsoft.com/office/powerpoint/2010/main" val="13328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sl-SI" dirty="0">
                <a:solidFill>
                  <a:schemeClr val="accent6">
                    <a:lumMod val="75000"/>
                  </a:schemeClr>
                </a:solidFill>
              </a:rPr>
              <a:t>Splošni cilji iz učnega načrta</a:t>
            </a:r>
          </a:p>
        </p:txBody>
      </p:sp>
      <p:sp>
        <p:nvSpPr>
          <p:cNvPr id="3" name="Ograda vsebine 2"/>
          <p:cNvSpPr>
            <a:spLocks noGrp="1"/>
          </p:cNvSpPr>
          <p:nvPr>
            <p:ph idx="1"/>
          </p:nvPr>
        </p:nvSpPr>
        <p:spPr>
          <a:xfrm>
            <a:off x="251520" y="1340768"/>
            <a:ext cx="8640960" cy="5328592"/>
          </a:xfrm>
        </p:spPr>
        <p:txBody>
          <a:bodyPr>
            <a:noAutofit/>
          </a:bodyPr>
          <a:lstStyle/>
          <a:p>
            <a:r>
              <a:rPr lang="sl-SI" sz="2800" dirty="0"/>
              <a:t>senzibilizacija za jezike; </a:t>
            </a:r>
          </a:p>
          <a:p>
            <a:pPr marL="0" indent="0">
              <a:buNone/>
            </a:pPr>
            <a:endParaRPr lang="sl-SI" sz="400" dirty="0"/>
          </a:p>
          <a:p>
            <a:r>
              <a:rPr lang="sl-SI" sz="2800" dirty="0"/>
              <a:t>spoznavanje kulturne različnosti in stikov med kulturami;</a:t>
            </a:r>
          </a:p>
          <a:p>
            <a:pPr marL="0" indent="0">
              <a:buNone/>
            </a:pPr>
            <a:endParaRPr lang="sl-SI" sz="400" dirty="0"/>
          </a:p>
          <a:p>
            <a:r>
              <a:rPr lang="sl-SI" sz="2800" dirty="0"/>
              <a:t>razvijanje učenčevih sprejemniških, tvorbnih in interaktivnih spretnosti/zmožnosti.</a:t>
            </a:r>
          </a:p>
          <a:p>
            <a:pPr marL="0" indent="0">
              <a:buNone/>
            </a:pPr>
            <a:endParaRPr lang="sl-SI" sz="400" dirty="0"/>
          </a:p>
          <a:p>
            <a:r>
              <a:rPr lang="sl-SI" sz="2800" dirty="0"/>
              <a:t>poudarjen razvoj motivacije za usvajanje tujih jezikov;</a:t>
            </a:r>
          </a:p>
          <a:p>
            <a:pPr marL="0" indent="0">
              <a:buNone/>
            </a:pPr>
            <a:endParaRPr lang="sl-SI" sz="400" dirty="0"/>
          </a:p>
          <a:p>
            <a:r>
              <a:rPr lang="sl-SI" sz="2800" dirty="0"/>
              <a:t>oblikovanje posameznikove raznojezičnosti in družbene večjezičnosti ter dvig jezikovne zavesti v ožjem pomenu (npr. v družini, v razredu) in v širšem pomenu (npr. dvojezično področje). </a:t>
            </a:r>
          </a:p>
        </p:txBody>
      </p:sp>
    </p:spTree>
    <p:extLst>
      <p:ext uri="{BB962C8B-B14F-4D97-AF65-F5344CB8AC3E}">
        <p14:creationId xmlns:p14="http://schemas.microsoft.com/office/powerpoint/2010/main" val="349712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351595" y="476672"/>
            <a:ext cx="8496944" cy="6124754"/>
          </a:xfrm>
          <a:prstGeom prst="rect">
            <a:avLst/>
          </a:prstGeom>
        </p:spPr>
        <p:txBody>
          <a:bodyPr wrap="square">
            <a:spAutoFit/>
          </a:bodyPr>
          <a:lstStyle/>
          <a:p>
            <a:r>
              <a:rPr lang="sl-SI" sz="4400" dirty="0">
                <a:solidFill>
                  <a:schemeClr val="accent6">
                    <a:lumMod val="75000"/>
                  </a:schemeClr>
                </a:solidFill>
                <a:latin typeface="+mj-lt"/>
              </a:rPr>
              <a:t>V učnem načrtu je tudi zapisano:</a:t>
            </a:r>
          </a:p>
          <a:p>
            <a:endParaRPr lang="sl-SI" dirty="0"/>
          </a:p>
          <a:p>
            <a:r>
              <a:rPr lang="sl-SI" sz="3000" dirty="0"/>
              <a:t>Kakovostno učenje/poučevanje tujih jezikov v zgodnjem obdobju temelji na razvojnih lastnostih otrok, kot so npr. radovednost, želja po učenju, potreba po sporazumevanju, pripravljenost in sposobnost posnemanja ter sposobnost izgovarjanja novih in neznanih glasov. </a:t>
            </a:r>
          </a:p>
          <a:p>
            <a:endParaRPr lang="sl-SI" sz="3000" dirty="0"/>
          </a:p>
          <a:p>
            <a:r>
              <a:rPr lang="sl-SI" sz="3000" dirty="0"/>
              <a:t>Namen učenja/poučevanja tujega jezika v prvem razredu je senzibilizacija za tuji jezik, ki hkrati spodbuja pozitiven odnos do tujih jezikov in daje učencu možnost celostnega učenja. </a:t>
            </a:r>
          </a:p>
        </p:txBody>
      </p:sp>
    </p:spTree>
    <p:extLst>
      <p:ext uri="{BB962C8B-B14F-4D97-AF65-F5344CB8AC3E}">
        <p14:creationId xmlns:p14="http://schemas.microsoft.com/office/powerpoint/2010/main" val="43289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79512" y="260648"/>
            <a:ext cx="8784976" cy="6370975"/>
          </a:xfrm>
          <a:prstGeom prst="rect">
            <a:avLst/>
          </a:prstGeom>
        </p:spPr>
        <p:txBody>
          <a:bodyPr wrap="square">
            <a:spAutoFit/>
          </a:bodyPr>
          <a:lstStyle/>
          <a:p>
            <a:r>
              <a:rPr lang="sl-SI" sz="2800" dirty="0"/>
              <a:t>Pouk mora biti glede na spoznanja o učenju jezikov naravnan situacijsko, doživljajsko in na komunikacijska dejanja. Vključuje naj celosten, veččutni (uporaba vseh čutil) pristop, kar pomeni vključevanje jezikovnih in nejezikovnih prvin (npr. govorica telesa, gestikulacija), s katerimi učenec širi znanja tujejezikovnih struktur, ob tem pa razvija čustvene, ustvarjalne, socialne in kognitivne zmožnosti.</a:t>
            </a:r>
          </a:p>
          <a:p>
            <a:endParaRPr lang="sl-SI" sz="1600" dirty="0"/>
          </a:p>
          <a:p>
            <a:r>
              <a:rPr lang="sl-SI" sz="2800" dirty="0"/>
              <a:t>Tudi sama bom ure prilagaja tem načelom, zato bomo veliko peli, se gibali, gledali in poslušali posnetke, igrali (didaktične) igre, brali pravljice, igrali pantomimo… Pouk bo tudi medpredmetno povezan, saj bomo obravnavali tudi teme, ki so učencem predpisane po učnih načrtih predmetov rednega programa (SPO, MAT, LUM, GUM…).</a:t>
            </a:r>
          </a:p>
        </p:txBody>
      </p:sp>
    </p:spTree>
    <p:extLst>
      <p:ext uri="{BB962C8B-B14F-4D97-AF65-F5344CB8AC3E}">
        <p14:creationId xmlns:p14="http://schemas.microsoft.com/office/powerpoint/2010/main" val="327332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79512" y="188640"/>
            <a:ext cx="8712968" cy="4464496"/>
          </a:xfrm>
        </p:spPr>
        <p:txBody>
          <a:bodyPr>
            <a:noAutofit/>
          </a:bodyPr>
          <a:lstStyle/>
          <a:p>
            <a:pPr algn="l"/>
            <a:r>
              <a:rPr lang="sl-SI" sz="2800" b="1" dirty="0">
                <a:solidFill>
                  <a:schemeClr val="tx1"/>
                </a:solidFill>
              </a:rPr>
              <a:t>Učni načrt za </a:t>
            </a:r>
            <a:r>
              <a:rPr lang="sl-SI" sz="2800" dirty="0">
                <a:hlinkClick r:id="rId2"/>
              </a:rPr>
              <a:t>1.razred</a:t>
            </a:r>
            <a:r>
              <a:rPr lang="sl-SI" sz="2800" dirty="0"/>
              <a:t> </a:t>
            </a:r>
            <a:r>
              <a:rPr lang="sl-SI" sz="2800" dirty="0">
                <a:solidFill>
                  <a:schemeClr val="tx1"/>
                </a:solidFill>
              </a:rPr>
              <a:t>(neobvezni izbirni predmet)</a:t>
            </a:r>
          </a:p>
          <a:p>
            <a:pPr algn="l"/>
            <a:endParaRPr lang="sl-SI" sz="1000" b="1" dirty="0">
              <a:solidFill>
                <a:schemeClr val="accent6">
                  <a:lumMod val="75000"/>
                </a:schemeClr>
              </a:solidFill>
            </a:endParaRPr>
          </a:p>
          <a:p>
            <a:pPr algn="l"/>
            <a:r>
              <a:rPr lang="sl-SI" sz="2800" b="1" dirty="0">
                <a:solidFill>
                  <a:schemeClr val="tx1"/>
                </a:solidFill>
              </a:rPr>
              <a:t>Učno gradivo:</a:t>
            </a:r>
            <a:r>
              <a:rPr lang="sl-SI" sz="2800" b="1" dirty="0">
                <a:solidFill>
                  <a:schemeClr val="tx1"/>
                </a:solidFill>
                <a:sym typeface="Wingdings" panose="05000000000000000000" pitchFamily="2" charset="2"/>
              </a:rPr>
              <a:t> </a:t>
            </a:r>
            <a:r>
              <a:rPr lang="sl-SI" sz="2800" b="1" dirty="0">
                <a:solidFill>
                  <a:schemeClr val="tx1"/>
                </a:solidFill>
                <a:hlinkClick r:id="rId3"/>
              </a:rPr>
              <a:t>spletna učilnica </a:t>
            </a:r>
            <a:r>
              <a:rPr lang="sl-SI" sz="2400" dirty="0">
                <a:solidFill>
                  <a:schemeClr val="tx1"/>
                </a:solidFill>
              </a:rPr>
              <a:t>(izštevanke, pesmice…); </a:t>
            </a:r>
            <a:r>
              <a:rPr lang="sl-SI" sz="2800" b="1" dirty="0">
                <a:solidFill>
                  <a:schemeClr val="tx1"/>
                </a:solidFill>
              </a:rPr>
              <a:t>zvezek</a:t>
            </a:r>
          </a:p>
          <a:p>
            <a:pPr algn="l"/>
            <a:endParaRPr lang="sl-SI" sz="2000" b="1" u="sng" dirty="0">
              <a:solidFill>
                <a:schemeClr val="accent6">
                  <a:lumMod val="75000"/>
                </a:schemeClr>
              </a:solidFill>
            </a:endParaRPr>
          </a:p>
          <a:p>
            <a:pPr algn="l"/>
            <a:r>
              <a:rPr lang="sl-SI" sz="3600" b="1" u="sng" dirty="0">
                <a:solidFill>
                  <a:schemeClr val="accent6">
                    <a:lumMod val="75000"/>
                  </a:schemeClr>
                </a:solidFill>
              </a:rPr>
              <a:t>NEKAJ UTRINKOV: </a:t>
            </a:r>
          </a:p>
          <a:p>
            <a:pPr algn="l"/>
            <a:r>
              <a:rPr lang="sl-SI" sz="2800" dirty="0">
                <a:solidFill>
                  <a:schemeClr val="tx1"/>
                </a:solidFill>
              </a:rPr>
              <a:t>Tu nam je v pomoč</a:t>
            </a:r>
          </a:p>
          <a:p>
            <a:pPr algn="l"/>
            <a:r>
              <a:rPr lang="sl-SI" sz="2800" dirty="0">
                <a:solidFill>
                  <a:schemeClr val="tx1"/>
                </a:solidFill>
              </a:rPr>
              <a:t>deklica </a:t>
            </a:r>
            <a:r>
              <a:rPr lang="sl-SI" sz="2800" dirty="0" err="1">
                <a:solidFill>
                  <a:schemeClr val="tx1"/>
                </a:solidFill>
              </a:rPr>
              <a:t>Lucy</a:t>
            </a:r>
            <a:r>
              <a:rPr lang="sl-SI" sz="2800" dirty="0">
                <a:solidFill>
                  <a:schemeClr val="tx1"/>
                </a:solidFill>
              </a:rPr>
              <a:t>, ki prihaja iz</a:t>
            </a:r>
          </a:p>
          <a:p>
            <a:pPr algn="l"/>
            <a:r>
              <a:rPr lang="sl-SI" sz="2800" dirty="0">
                <a:solidFill>
                  <a:schemeClr val="tx1"/>
                </a:solidFill>
              </a:rPr>
              <a:t>Londona in govori </a:t>
            </a:r>
          </a:p>
          <a:p>
            <a:pPr algn="l"/>
            <a:r>
              <a:rPr lang="sl-SI" sz="2800" dirty="0">
                <a:solidFill>
                  <a:schemeClr val="tx1"/>
                </a:solidFill>
              </a:rPr>
              <a:t>samo angleško.</a:t>
            </a:r>
          </a:p>
          <a:p>
            <a:pPr algn="l"/>
            <a:r>
              <a:rPr lang="sl-SI" sz="2800" dirty="0">
                <a:solidFill>
                  <a:schemeClr val="tx1"/>
                </a:solidFill>
              </a:rPr>
              <a:t>Najprej se sama predstavi, </a:t>
            </a:r>
          </a:p>
          <a:p>
            <a:pPr algn="l"/>
            <a:r>
              <a:rPr lang="sl-SI" sz="2800" dirty="0">
                <a:solidFill>
                  <a:schemeClr val="tx1"/>
                </a:solidFill>
              </a:rPr>
              <a:t>nato pa greva od učenca do</a:t>
            </a:r>
          </a:p>
          <a:p>
            <a:pPr algn="l"/>
            <a:r>
              <a:rPr lang="sl-SI" sz="2800" dirty="0">
                <a:solidFill>
                  <a:schemeClr val="tx1"/>
                </a:solidFill>
              </a:rPr>
              <a:t>učenca in jih pozdravi,</a:t>
            </a:r>
          </a:p>
          <a:p>
            <a:pPr algn="l"/>
            <a:r>
              <a:rPr lang="sl-SI" sz="2800" dirty="0">
                <a:solidFill>
                  <a:schemeClr val="tx1"/>
                </a:solidFill>
              </a:rPr>
              <a:t>povpraša po imenu… </a:t>
            </a:r>
          </a:p>
          <a:p>
            <a:pPr algn="l"/>
            <a:endParaRPr lang="sl-SI" sz="2400" b="1" dirty="0">
              <a:solidFill>
                <a:schemeClr val="tx1"/>
              </a:solidFill>
            </a:endParaRPr>
          </a:p>
        </p:txBody>
      </p:sp>
      <p:pic>
        <p:nvPicPr>
          <p:cNvPr id="5" name="Ograda vsebine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429058"/>
            <a:ext cx="4608512" cy="3744416"/>
          </a:xfrm>
          <a:prstGeom prst="rect">
            <a:avLst/>
          </a:prstGeom>
          <a:noFill/>
        </p:spPr>
      </p:pic>
    </p:spTree>
    <p:extLst>
      <p:ext uri="{BB962C8B-B14F-4D97-AF65-F5344CB8AC3E}">
        <p14:creationId xmlns:p14="http://schemas.microsoft.com/office/powerpoint/2010/main" val="354343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FC11C9-4B1C-4ED4-A762-DDBCA8ECA76E}"/>
              </a:ext>
            </a:extLst>
          </p:cNvPr>
          <p:cNvSpPr>
            <a:spLocks noGrp="1"/>
          </p:cNvSpPr>
          <p:nvPr>
            <p:ph type="title"/>
          </p:nvPr>
        </p:nvSpPr>
        <p:spPr/>
        <p:txBody>
          <a:bodyPr>
            <a:noAutofit/>
          </a:bodyPr>
          <a:lstStyle/>
          <a:p>
            <a:br>
              <a:rPr lang="sl-SI" sz="3200" dirty="0"/>
            </a:br>
            <a:r>
              <a:rPr lang="sl-SI" sz="3200" dirty="0"/>
              <a:t>Pri urah spoznamo veliko angleških pesmic in da si lažje zapomnimo besedilo, sestavimo zanimive koreografije.</a:t>
            </a:r>
          </a:p>
        </p:txBody>
      </p:sp>
      <p:pic>
        <p:nvPicPr>
          <p:cNvPr id="4" name="Označba mesta vsebine 3">
            <a:extLst>
              <a:ext uri="{FF2B5EF4-FFF2-40B4-BE49-F238E27FC236}">
                <a16:creationId xmlns:a16="http://schemas.microsoft.com/office/drawing/2014/main" id="{41EBDDFF-1A76-444E-9DF5-225F84505261}"/>
              </a:ext>
            </a:extLst>
          </p:cNvPr>
          <p:cNvPicPr>
            <a:picLocks noGrp="1" noChangeAspect="1"/>
          </p:cNvPicPr>
          <p:nvPr>
            <p:ph idx="1"/>
          </p:nvPr>
        </p:nvPicPr>
        <p:blipFill>
          <a:blip r:embed="rId2"/>
          <a:stretch>
            <a:fillRect/>
          </a:stretch>
        </p:blipFill>
        <p:spPr>
          <a:xfrm>
            <a:off x="1176337" y="2208915"/>
            <a:ext cx="5915943" cy="3883115"/>
          </a:xfrm>
          <a:prstGeom prst="rect">
            <a:avLst/>
          </a:prstGeom>
        </p:spPr>
      </p:pic>
    </p:spTree>
    <p:extLst>
      <p:ext uri="{BB962C8B-B14F-4D97-AF65-F5344CB8AC3E}">
        <p14:creationId xmlns:p14="http://schemas.microsoft.com/office/powerpoint/2010/main" val="32508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SAM_042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62" y="281328"/>
            <a:ext cx="4680520" cy="3240360"/>
          </a:xfrm>
          <a:prstGeom prst="rect">
            <a:avLst/>
          </a:prstGeom>
          <a:noFill/>
          <a:ln>
            <a:noFill/>
          </a:ln>
        </p:spPr>
      </p:pic>
      <p:sp>
        <p:nvSpPr>
          <p:cNvPr id="6" name="PoljeZBesedilom 5"/>
          <p:cNvSpPr txBox="1"/>
          <p:nvPr/>
        </p:nvSpPr>
        <p:spPr>
          <a:xfrm>
            <a:off x="5436096" y="692696"/>
            <a:ext cx="3473058" cy="2246769"/>
          </a:xfrm>
          <a:prstGeom prst="rect">
            <a:avLst/>
          </a:prstGeom>
          <a:noFill/>
        </p:spPr>
        <p:txBody>
          <a:bodyPr wrap="square" rtlCol="0">
            <a:spAutoFit/>
          </a:bodyPr>
          <a:lstStyle/>
          <a:p>
            <a:r>
              <a:rPr lang="sl-SI" sz="2800" dirty="0"/>
              <a:t>Učenje pesmi </a:t>
            </a:r>
            <a:r>
              <a:rPr lang="sl-SI" sz="2800" i="1" dirty="0"/>
              <a:t>Head, shoulder, knees and toes</a:t>
            </a:r>
            <a:r>
              <a:rPr lang="sl-SI" sz="2800" dirty="0"/>
              <a:t> s pomočjo gibanja in igrače. </a:t>
            </a:r>
          </a:p>
          <a:p>
            <a:endParaRPr lang="sl-SI" sz="2800" dirty="0"/>
          </a:p>
        </p:txBody>
      </p:sp>
      <p:sp>
        <p:nvSpPr>
          <p:cNvPr id="7" name="PoljeZBesedilom 6"/>
          <p:cNvSpPr txBox="1"/>
          <p:nvPr/>
        </p:nvSpPr>
        <p:spPr>
          <a:xfrm>
            <a:off x="251520" y="3749457"/>
            <a:ext cx="3960440" cy="2677656"/>
          </a:xfrm>
          <a:prstGeom prst="rect">
            <a:avLst/>
          </a:prstGeom>
          <a:noFill/>
        </p:spPr>
        <p:txBody>
          <a:bodyPr wrap="square" rtlCol="0">
            <a:spAutoFit/>
          </a:bodyPr>
          <a:lstStyle/>
          <a:p>
            <a:r>
              <a:rPr lang="sl-SI" sz="2800" dirty="0"/>
              <a:t>Nekateri otroci namreč ne želijo takoj spregovoriti, vendar jim je motivacija držati igračo in skupaj z njo podati navodila in tako premagajo strah… </a:t>
            </a:r>
          </a:p>
        </p:txBody>
      </p:sp>
      <p:pic>
        <p:nvPicPr>
          <p:cNvPr id="4" name="Slika 3" descr="SAM_04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284984"/>
            <a:ext cx="4697194" cy="3163808"/>
          </a:xfrm>
          <a:prstGeom prst="rect">
            <a:avLst/>
          </a:prstGeom>
          <a:noFill/>
          <a:ln>
            <a:noFill/>
          </a:ln>
        </p:spPr>
      </p:pic>
    </p:spTree>
    <p:extLst>
      <p:ext uri="{BB962C8B-B14F-4D97-AF65-F5344CB8AC3E}">
        <p14:creationId xmlns:p14="http://schemas.microsoft.com/office/powerpoint/2010/main" val="199390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3205395" y="548680"/>
            <a:ext cx="2880320" cy="2523768"/>
          </a:xfrm>
          <a:prstGeom prst="rect">
            <a:avLst/>
          </a:prstGeom>
          <a:noFill/>
        </p:spPr>
        <p:txBody>
          <a:bodyPr wrap="square" rtlCol="0">
            <a:spAutoFit/>
          </a:bodyPr>
          <a:lstStyle/>
          <a:p>
            <a:pPr algn="ctr"/>
            <a:r>
              <a:rPr lang="sl-SI" sz="2800" dirty="0"/>
              <a:t>Medpredmetno povezovanje: </a:t>
            </a:r>
          </a:p>
          <a:p>
            <a:pPr algn="ctr"/>
            <a:r>
              <a:rPr lang="sl-SI" sz="2800" b="1" dirty="0"/>
              <a:t>angleščina in spoznavanje okolja</a:t>
            </a:r>
          </a:p>
          <a:p>
            <a:endParaRPr lang="sl-SI" dirty="0"/>
          </a:p>
        </p:txBody>
      </p:sp>
      <p:sp>
        <p:nvSpPr>
          <p:cNvPr id="5" name="PoljeZBesedilom 4"/>
          <p:cNvSpPr txBox="1"/>
          <p:nvPr/>
        </p:nvSpPr>
        <p:spPr>
          <a:xfrm>
            <a:off x="755576" y="4797152"/>
            <a:ext cx="8568952" cy="1354217"/>
          </a:xfrm>
          <a:prstGeom prst="rect">
            <a:avLst/>
          </a:prstGeom>
          <a:noFill/>
        </p:spPr>
        <p:txBody>
          <a:bodyPr wrap="square" rtlCol="0">
            <a:spAutoFit/>
          </a:bodyPr>
          <a:lstStyle/>
          <a:p>
            <a:r>
              <a:rPr lang="sl-SI" sz="3200" dirty="0"/>
              <a:t>Živa </a:t>
            </a:r>
            <a:r>
              <a:rPr lang="sl-SI" sz="3200" dirty="0" err="1"/>
              <a:t>narava</a:t>
            </a:r>
            <a:r>
              <a:rPr lang="sl-SI" sz="3200" dirty="0" err="1">
                <a:sym typeface="Wingdings" panose="05000000000000000000" pitchFamily="2" charset="2"/>
              </a:rPr>
              <a:t>živalidomače</a:t>
            </a:r>
            <a:r>
              <a:rPr lang="sl-SI" sz="3200" dirty="0">
                <a:sym typeface="Wingdings" panose="05000000000000000000" pitchFamily="2" charset="2"/>
              </a:rPr>
              <a:t> in divje živali/ </a:t>
            </a:r>
            <a:r>
              <a:rPr lang="sl-SI" sz="3200" dirty="0" err="1">
                <a:sym typeface="Wingdings" panose="05000000000000000000" pitchFamily="2" charset="2"/>
              </a:rPr>
              <a:t>domestic</a:t>
            </a:r>
            <a:r>
              <a:rPr lang="sl-SI" sz="3200" dirty="0">
                <a:sym typeface="Wingdings" panose="05000000000000000000" pitchFamily="2" charset="2"/>
              </a:rPr>
              <a:t> </a:t>
            </a:r>
            <a:r>
              <a:rPr lang="sl-SI" sz="3200" dirty="0" err="1">
                <a:sym typeface="Wingdings" panose="05000000000000000000" pitchFamily="2" charset="2"/>
              </a:rPr>
              <a:t>and</a:t>
            </a:r>
            <a:r>
              <a:rPr lang="sl-SI" sz="3200" dirty="0">
                <a:sym typeface="Wingdings" panose="05000000000000000000" pitchFamily="2" charset="2"/>
              </a:rPr>
              <a:t> </a:t>
            </a:r>
            <a:r>
              <a:rPr lang="sl-SI" sz="3200" dirty="0" err="1">
                <a:sym typeface="Wingdings" panose="05000000000000000000" pitchFamily="2" charset="2"/>
              </a:rPr>
              <a:t>wild</a:t>
            </a:r>
            <a:r>
              <a:rPr lang="sl-SI" sz="3200" dirty="0">
                <a:sym typeface="Wingdings" panose="05000000000000000000" pitchFamily="2" charset="2"/>
              </a:rPr>
              <a:t> </a:t>
            </a:r>
            <a:r>
              <a:rPr lang="sl-SI" sz="3200" dirty="0" err="1">
                <a:sym typeface="Wingdings" panose="05000000000000000000" pitchFamily="2" charset="2"/>
              </a:rPr>
              <a:t>animals</a:t>
            </a:r>
            <a:endParaRPr lang="sl-SI" sz="3200" i="1" dirty="0"/>
          </a:p>
          <a:p>
            <a:endParaRPr lang="sl-SI" dirty="0"/>
          </a:p>
        </p:txBody>
      </p:sp>
      <p:pic>
        <p:nvPicPr>
          <p:cNvPr id="3" name="Slika 2">
            <a:extLst>
              <a:ext uri="{FF2B5EF4-FFF2-40B4-BE49-F238E27FC236}">
                <a16:creationId xmlns:a16="http://schemas.microsoft.com/office/drawing/2014/main" id="{7768470C-4FA3-4AFB-A9C9-3333FD530F24}"/>
              </a:ext>
            </a:extLst>
          </p:cNvPr>
          <p:cNvPicPr>
            <a:picLocks noChangeAspect="1"/>
          </p:cNvPicPr>
          <p:nvPr/>
        </p:nvPicPr>
        <p:blipFill>
          <a:blip r:embed="rId2"/>
          <a:stretch>
            <a:fillRect/>
          </a:stretch>
        </p:blipFill>
        <p:spPr>
          <a:xfrm>
            <a:off x="470584" y="188640"/>
            <a:ext cx="2970330" cy="3960440"/>
          </a:xfrm>
          <a:prstGeom prst="rect">
            <a:avLst/>
          </a:prstGeom>
        </p:spPr>
      </p:pic>
      <p:pic>
        <p:nvPicPr>
          <p:cNvPr id="6" name="Slika 5">
            <a:extLst>
              <a:ext uri="{FF2B5EF4-FFF2-40B4-BE49-F238E27FC236}">
                <a16:creationId xmlns:a16="http://schemas.microsoft.com/office/drawing/2014/main" id="{155EFCBF-D976-4807-B1DF-29F00E28623F}"/>
              </a:ext>
            </a:extLst>
          </p:cNvPr>
          <p:cNvPicPr>
            <a:picLocks noChangeAspect="1"/>
          </p:cNvPicPr>
          <p:nvPr/>
        </p:nvPicPr>
        <p:blipFill>
          <a:blip r:embed="rId3"/>
          <a:stretch>
            <a:fillRect/>
          </a:stretch>
        </p:blipFill>
        <p:spPr>
          <a:xfrm>
            <a:off x="6029154" y="188640"/>
            <a:ext cx="2970330" cy="3960440"/>
          </a:xfrm>
          <a:prstGeom prst="rect">
            <a:avLst/>
          </a:prstGeom>
        </p:spPr>
      </p:pic>
    </p:spTree>
    <p:extLst>
      <p:ext uri="{BB962C8B-B14F-4D97-AF65-F5344CB8AC3E}">
        <p14:creationId xmlns:p14="http://schemas.microsoft.com/office/powerpoint/2010/main" val="244693978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794</Words>
  <Application>Microsoft Office PowerPoint</Application>
  <PresentationFormat>Diaprojekcija na zaslonu (4:3)</PresentationFormat>
  <Paragraphs>78</Paragraphs>
  <Slides>14</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14</vt:i4>
      </vt:variant>
    </vt:vector>
  </HeadingPairs>
  <TitlesOfParts>
    <vt:vector size="18" baseType="lpstr">
      <vt:lpstr>Arial</vt:lpstr>
      <vt:lpstr>Calibri</vt:lpstr>
      <vt:lpstr>Tahoma</vt:lpstr>
      <vt:lpstr>Officeova tema</vt:lpstr>
      <vt:lpstr>          </vt:lpstr>
      <vt:lpstr>PowerPointova predstavitev</vt:lpstr>
      <vt:lpstr>Splošni cilji iz učnega načrta</vt:lpstr>
      <vt:lpstr>PowerPointova predstavitev</vt:lpstr>
      <vt:lpstr>PowerPointova predstavitev</vt:lpstr>
      <vt:lpstr>PowerPointova predstavitev</vt:lpstr>
      <vt:lpstr> Pri urah spoznamo veliko angleških pesmic in da si lažje zapomnimo besedilo, sestavimo zanimive koreografije.</vt:lpstr>
      <vt:lpstr>PowerPointova predstavitev</vt:lpstr>
      <vt:lpstr>PowerPointova predstavitev</vt:lpstr>
      <vt:lpstr>Working in the garden.   What can you see here? </vt:lpstr>
      <vt:lpstr>In the forest…</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Študijski program izpopoln  DIDAKTIKA MATEMATIKE</dc:title>
  <dc:creator>TJA-GEO</dc:creator>
  <cp:lastModifiedBy>Tina Strnišnik</cp:lastModifiedBy>
  <cp:revision>56</cp:revision>
  <dcterms:created xsi:type="dcterms:W3CDTF">2014-02-10T12:02:15Z</dcterms:created>
  <dcterms:modified xsi:type="dcterms:W3CDTF">2020-06-05T09:10:21Z</dcterms:modified>
</cp:coreProperties>
</file>